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68" r:id="rId3"/>
    <p:sldId id="269" r:id="rId4"/>
    <p:sldId id="270" r:id="rId5"/>
    <p:sldId id="267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827F"/>
    <a:srgbClr val="FFCC66"/>
    <a:srgbClr val="FFFFCC"/>
    <a:srgbClr val="0085B4"/>
    <a:srgbClr val="CBB6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1696" autoAdjust="0"/>
  </p:normalViewPr>
  <p:slideViewPr>
    <p:cSldViewPr snapToGrid="0" snapToObjects="1">
      <p:cViewPr varScale="1">
        <p:scale>
          <a:sx n="103" d="100"/>
          <a:sy n="103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C46AA-165E-AC4C-817D-7F083F7FA3C1}" type="datetimeFigureOut">
              <a:rPr lang="en-US" smtClean="0"/>
              <a:t>1/24/2025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31199-CE3D-0A41-8763-6AB164374B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033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8A88A1C-661A-0E4E-A6CE-3056D1639E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1" y="1115907"/>
            <a:ext cx="6489356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3BE90181-C46A-4140-8E84-A0926E0883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1" y="3595582"/>
            <a:ext cx="648935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2389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EF42F-C03A-9845-8096-391F3D5E1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D827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78DB7C-64B2-A846-AE42-910F26299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656948-1FAC-0449-BACD-1E96354D99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D827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68130-9BC1-B445-B45F-887015D67D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58FA7A-DB8F-114E-AA62-96D359310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7BA2-87F5-7E4E-8BED-D2502313F0C7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676E20-D08B-1E47-9B25-79783F955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6E041B-677B-1744-8438-4B2D1C2D2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BD1390-2080-8945-ABA4-2B5B6F5DD7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263B952-5C58-DF49-81BD-875000DC1A91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FB1BA61-0C5F-AB49-9382-714CD1B16B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66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56D71E-B11A-8349-B1A6-344CF6934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F472-B992-054C-98F6-F94E69D52152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242674-7B77-CD46-AB30-56D5EC70D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B6CFE7-6D78-7445-9796-CBFFAC93E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A8A1C5-17F8-A643-A33D-37D191E198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8E3C89B-0893-2146-BE26-DCAAECB3FBE6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5FD249-4423-9C4E-81B2-E20EBB5F18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174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866E86-626B-E64A-9E4C-E3A82FF7E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A8BB-1E3E-BA4D-9E4E-BA8390A43BD0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3D6D47-8794-3043-9A84-F14E01FDA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AA7CD7-C992-314E-99FF-B7ED91C1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572637-5583-484E-B90F-B77DD95815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9F13AD8-F5A8-DA45-B516-E638A83621BC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FAD6FE-FC76-0F49-BAAF-23FAAAF36A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193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59631-2608-D74B-B676-6153CAC1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9494"/>
            <a:ext cx="3932237" cy="1200050"/>
          </a:xfrm>
          <a:prstGeom prst="rect">
            <a:avLst/>
          </a:prstGeom>
        </p:spPr>
        <p:txBody>
          <a:bodyPr anchor="b"/>
          <a:lstStyle>
            <a:lvl1pPr>
              <a:defRPr sz="3600" b="1">
                <a:solidFill>
                  <a:srgbClr val="4D827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DE2C-2F37-5941-9C32-F0C82E427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1959719"/>
            <a:ext cx="6172200" cy="3654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603EAC-D2D1-6343-8CA6-6B1ED968F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3029694"/>
            <a:ext cx="3932237" cy="285845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970442-A52A-A843-AD56-D44C1751A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956D-7198-8445-9D1D-B843B85EB8E5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74AE8B-D5B9-EC49-84D6-A9EE35F93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14DEA-96A5-D44E-8A0E-A06707C61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6B68AD-6B4F-BC49-BE4C-D8D2E49D85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B25AC51-F67A-5A45-910D-0830E14D7FB4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2CF341-2CBA-ED44-8AB4-4179B434690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91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B00DF-A6FB-8249-85B4-C8AA7AADB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93825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600" b="1">
                <a:solidFill>
                  <a:srgbClr val="4D827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260552-BC62-484D-A40D-B1A0087077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38067" y="140823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DFBCD-A1CC-D446-9C96-3938B6AB4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198" y="3241431"/>
            <a:ext cx="3932237" cy="30404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A2DF-82B4-D84C-AF01-56D003A9F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E445D-9DFE-E64B-9CAA-67697DE2CEED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8018CE-0BA3-C547-9250-7BD30E352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7D0052-B9FD-474B-B991-BAF9449AA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42E398-C007-B746-81BC-527C79975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1FD7063-8478-5242-82C3-716662C8827D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2D680D-309D-3E42-A7F7-4C15328B11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59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3C597-1A59-134C-B462-D4854DB14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D1AA-1E33-D446-982B-DCEAFF50BC65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9F2C0-6077-6048-85E5-7B77BFE24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31486-13A4-3B4A-8C92-53398C19D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11953A-DF2E-0C4E-B1D9-FD8326073C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19B4D0B-6FD0-5E45-9517-9A7BC04F5C18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72AE82-CA5A-7449-A370-6B6C3BB540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  <p:sp>
        <p:nvSpPr>
          <p:cNvPr id="11" name="Vertical Text Placeholder 2">
            <a:extLst>
              <a:ext uri="{FF2B5EF4-FFF2-40B4-BE49-F238E27FC236}">
                <a16:creationId xmlns:a16="http://schemas.microsoft.com/office/drawing/2014/main" id="{E8F8A18D-B202-A14B-94B5-B5B01C6EB8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020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03153-4D55-DE41-A496-1C187FF32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710B-D85F-894B-8BF6-1F688EDEFF76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E8A71-52D0-B94A-8085-FAD98B041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6E478-0870-5E46-A8A8-84F18362E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DDBCE8-29E2-584E-92EF-0396770CE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04FA561-BA44-AD4D-8D3C-4D16B347298A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418147-4A4F-4242-93A9-2B03C845AC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  <p:sp>
        <p:nvSpPr>
          <p:cNvPr id="11" name="Vertical Title 1">
            <a:extLst>
              <a:ext uri="{FF2B5EF4-FFF2-40B4-BE49-F238E27FC236}">
                <a16:creationId xmlns:a16="http://schemas.microsoft.com/office/drawing/2014/main" id="{6A9043DD-E1AE-DF45-BEB1-CBDDD2509B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711569"/>
            <a:ext cx="2628900" cy="446539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Vertical Text Placeholder 2">
            <a:extLst>
              <a:ext uri="{FF2B5EF4-FFF2-40B4-BE49-F238E27FC236}">
                <a16:creationId xmlns:a16="http://schemas.microsoft.com/office/drawing/2014/main" id="{9C2B6D0F-AB00-4C4F-9493-07B31448E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711569"/>
            <a:ext cx="7734300" cy="44653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745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8A88A1C-661A-0E4E-A6CE-3056D1639E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1" y="1115907"/>
            <a:ext cx="6489356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3BE90181-C46A-4140-8E84-A0926E0883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1" y="3595582"/>
            <a:ext cx="648935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06429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8A88A1C-661A-0E4E-A6CE-3056D1639E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1" y="1115907"/>
            <a:ext cx="6489356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3BE90181-C46A-4140-8E84-A0926E0883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1" y="3595582"/>
            <a:ext cx="648935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4452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8A88A1C-661A-0E4E-A6CE-3056D1639E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1" y="1115907"/>
            <a:ext cx="6489356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3BE90181-C46A-4140-8E84-A0926E0883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1" y="3595582"/>
            <a:ext cx="648935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872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AE46391-74B1-4346-A316-63F16CAAC2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1156720-2E1B-D34B-B9F4-BCA316E571B0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208A81C-F317-BA47-81F1-E7EA676F0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1762"/>
            <a:ext cx="10515600" cy="769531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3BA9B8F-9900-4448-A812-2D53F22F0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4708"/>
            <a:ext cx="10515600" cy="48522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9B854ACE-5D92-E24E-AA2C-3E29B0B5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48600876-6D17-B141-8D5B-8748343D21AB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495B6048-A6DF-4C46-9FC2-19F2EB503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C3C377A-4765-E54A-A6BE-CC219FF30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A09D639-26AC-5D4E-9229-350FB8D9E2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135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DE1FD18-DE54-394A-A138-22E8464D4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2AE233-810F-F548-A466-2571F94713CF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B10611-906E-B04E-AAE6-802BC8D4694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D7EBB67E-B3FE-2642-9B1F-92F1A2C2D6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316F007B-12F1-8B43-B56C-8AC79E615041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0F1F9F5-A7FE-7841-B95D-BF9C15E81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D3BC37B-4975-874D-9BDA-3BD82237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5984C4-5CA1-4147-A9B9-243DE19AF209}"/>
              </a:ext>
            </a:extLst>
          </p:cNvPr>
          <p:cNvSpPr/>
          <p:nvPr userDrawn="1"/>
        </p:nvSpPr>
        <p:spPr>
          <a:xfrm>
            <a:off x="0" y="3059723"/>
            <a:ext cx="12192000" cy="2473569"/>
          </a:xfrm>
          <a:prstGeom prst="rect">
            <a:avLst/>
          </a:prstGeom>
          <a:solidFill>
            <a:srgbClr val="4D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B9D2AA0-F993-B040-9156-060149CB0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4C9F8C8-6ED2-B04F-B645-16F1690B19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4854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DE1FD18-DE54-394A-A138-22E8464D4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2AE233-810F-F548-A466-2571F94713CF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B10611-906E-B04E-AAE6-802BC8D4694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D7EBB67E-B3FE-2642-9B1F-92F1A2C2D6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36390BF4-7501-7349-A28A-F4264EF9DB5E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0F1F9F5-A7FE-7841-B95D-BF9C15E81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D3BC37B-4975-874D-9BDA-3BD82237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5984C4-5CA1-4147-A9B9-243DE19AF209}"/>
              </a:ext>
            </a:extLst>
          </p:cNvPr>
          <p:cNvSpPr/>
          <p:nvPr userDrawn="1"/>
        </p:nvSpPr>
        <p:spPr>
          <a:xfrm>
            <a:off x="0" y="3059723"/>
            <a:ext cx="12192000" cy="2473569"/>
          </a:xfrm>
          <a:prstGeom prst="rect">
            <a:avLst/>
          </a:prstGeom>
          <a:solidFill>
            <a:srgbClr val="CBB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B9D2AA0-F993-B040-9156-060149CB0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4C9F8C8-6ED2-B04F-B645-16F1690B19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4989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DE1FD18-DE54-394A-A138-22E8464D47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1261" y="0"/>
            <a:ext cx="3270739" cy="3270739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D7EBB67E-B3FE-2642-9B1F-92F1A2C2D6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98E2441-EAC6-654C-BB94-7AB144D268DC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0F1F9F5-A7FE-7841-B95D-BF9C15E81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D3BC37B-4975-874D-9BDA-3BD82237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D98C47-E785-7948-92EC-E6F5AE3EEA47}"/>
              </a:ext>
            </a:extLst>
          </p:cNvPr>
          <p:cNvSpPr/>
          <p:nvPr userDrawn="1"/>
        </p:nvSpPr>
        <p:spPr>
          <a:xfrm>
            <a:off x="0" y="5768976"/>
            <a:ext cx="12192000" cy="1089024"/>
          </a:xfrm>
          <a:prstGeom prst="rect">
            <a:avLst/>
          </a:prstGeom>
          <a:solidFill>
            <a:srgbClr val="4D8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7D58BA3-1F5C-CD4D-8800-1464CA60BB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822" y="6022521"/>
            <a:ext cx="1690565" cy="58193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40DE1AE9-793B-9E4D-BA1C-99C823651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C898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D924BDC6-069B-CE44-A4A6-095A2AFE0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7449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89907-78FF-4A40-B018-3B19B57D8C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A58EFD-3926-4E45-A06F-D27A660DC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058DBA-101F-A744-BE0A-0E575542C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FF8D-AFE0-C244-A4D5-7D7DD9ED2438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8BBF8-0796-3948-99B4-FBCE46336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51BF6-FD1B-2342-86EE-99A3C7F4A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474D9E-6072-DB45-BAA4-527439A10F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8831" y="730555"/>
            <a:ext cx="3083170" cy="327073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38E8E9B-182F-0C4A-B8A1-82E4897A1C03}"/>
              </a:ext>
            </a:extLst>
          </p:cNvPr>
          <p:cNvSpPr/>
          <p:nvPr userDrawn="1"/>
        </p:nvSpPr>
        <p:spPr>
          <a:xfrm>
            <a:off x="0" y="0"/>
            <a:ext cx="12192000" cy="961292"/>
          </a:xfrm>
          <a:prstGeom prst="rect">
            <a:avLst/>
          </a:prstGeom>
          <a:solidFill>
            <a:srgbClr val="4D827F"/>
          </a:solidFill>
          <a:ln>
            <a:noFill/>
          </a:ln>
          <a:effectLst>
            <a:outerShdw blurRad="114300" dist="88900" dir="5400000" algn="t" rotWithShape="0">
              <a:srgbClr val="CBB6A4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620F8F-3BBA-C84D-B14B-A45111C5DD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37" y="191762"/>
            <a:ext cx="1690565" cy="58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18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20F190-3887-B94F-ABB0-923C7CDDB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43EFB-1491-DD4A-AB4A-DE1796B08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859-32D7-444B-8286-F8A99708C960}" type="datetime1">
              <a:rPr lang="en-US" smtClean="0"/>
              <a:t>1/24/2025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A103F-827D-CE4D-8D81-3C28AF5FAD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888CE-CAD2-2D40-A139-B48A97651C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73214-D8C5-774C-91B0-22F3AB8A96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558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50" r:id="rId5"/>
    <p:sldLayoutId id="2147483651" r:id="rId6"/>
    <p:sldLayoutId id="2147483660" r:id="rId7"/>
    <p:sldLayoutId id="214748366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herrill.laurie@azdeq.gov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azpdes@azdeq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DEDC7999-E86C-4307-9E5D-84AF918094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52" y="860174"/>
            <a:ext cx="8036653" cy="5379060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Natural &amp; Cultural Resource </a:t>
            </a:r>
          </a:p>
          <a:p>
            <a:pPr algn="ctr"/>
            <a:r>
              <a:rPr lang="en-US" sz="3200" dirty="0"/>
              <a:t>Regulatory Compliance Workshop</a:t>
            </a:r>
          </a:p>
          <a:p>
            <a:pPr algn="ctr"/>
            <a:r>
              <a:rPr lang="en-US" sz="3200" dirty="0"/>
              <a:t>City of Phoenix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Arizona’s Surface Water Protection Program</a:t>
            </a:r>
          </a:p>
          <a:p>
            <a:pPr algn="ctr"/>
            <a:r>
              <a:rPr lang="en-US" sz="2000" dirty="0"/>
              <a:t>January  30, 2025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Presented by:</a:t>
            </a:r>
          </a:p>
          <a:p>
            <a:pPr algn="ctr"/>
            <a:r>
              <a:rPr lang="en-US" sz="2800" dirty="0"/>
              <a:t>Rosi Sherrill</a:t>
            </a:r>
          </a:p>
        </p:txBody>
      </p:sp>
    </p:spTree>
    <p:extLst>
      <p:ext uri="{BB962C8B-B14F-4D97-AF65-F5344CB8AC3E}">
        <p14:creationId xmlns:p14="http://schemas.microsoft.com/office/powerpoint/2010/main" val="1008619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7E6D16A-35C8-443B-B360-F7BE40B710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1" t="2948" r="2381" b="2386"/>
          <a:stretch/>
        </p:blipFill>
        <p:spPr>
          <a:xfrm>
            <a:off x="7100594" y="1147665"/>
            <a:ext cx="4786957" cy="553305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D6981C-6268-4CBA-A387-ABB73D6493B8}"/>
              </a:ext>
            </a:extLst>
          </p:cNvPr>
          <p:cNvSpPr txBox="1"/>
          <p:nvPr/>
        </p:nvSpPr>
        <p:spPr>
          <a:xfrm>
            <a:off x="382554" y="251925"/>
            <a:ext cx="6036907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</a:rPr>
              <a:t>Arizona’s Surface Water Protection Program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F07885-18DC-47A9-924D-79BC709AFAF5}"/>
              </a:ext>
            </a:extLst>
          </p:cNvPr>
          <p:cNvSpPr txBox="1"/>
          <p:nvPr/>
        </p:nvSpPr>
        <p:spPr>
          <a:xfrm>
            <a:off x="522336" y="1427583"/>
            <a:ext cx="5757342" cy="507831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The Protected Surface Waters List, or PSWL is made up of:</a:t>
            </a:r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Protected Surface Waters [ARS 49-221(G)]: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All WOTUS;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Any perennial, intermittent, or ephemeral reaches and impoundments of the following Rivers: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Bill Williams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Colorado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4D827F"/>
                </a:solidFill>
              </a:rPr>
              <a:t>Gila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Little Colorado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4D827F"/>
                </a:solidFill>
              </a:rPr>
              <a:t>Salt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San Pedro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Santa Cruz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Verde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Non-WOTUS Protected Surface Waters; and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Historically Regulated as WOTUS, Confirmation Needed.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676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D6981C-6268-4CBA-A387-ABB73D6493B8}"/>
              </a:ext>
            </a:extLst>
          </p:cNvPr>
          <p:cNvSpPr txBox="1"/>
          <p:nvPr/>
        </p:nvSpPr>
        <p:spPr>
          <a:xfrm>
            <a:off x="382554" y="251925"/>
            <a:ext cx="6036907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</a:rPr>
              <a:t>Arizona’s Surface Water Protection Program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9BBB43-7C0B-42DE-9041-C2E90E885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5228" y="1159776"/>
            <a:ext cx="3934374" cy="47250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66D92C-C537-4556-8BB6-351E79929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98" y="1159776"/>
            <a:ext cx="7916380" cy="37819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85F823-BFBE-418E-818B-113C023D1E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4207"/>
          <a:stretch/>
        </p:blipFill>
        <p:spPr>
          <a:xfrm>
            <a:off x="2295053" y="5206783"/>
            <a:ext cx="3934374" cy="1356104"/>
          </a:xfrm>
          <a:prstGeom prst="rect">
            <a:avLst/>
          </a:prstGeom>
          <a:ln w="38100" cap="sq">
            <a:solidFill>
              <a:srgbClr val="4D827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7929ABD-E430-48DF-B76D-807F4D722959}"/>
              </a:ext>
            </a:extLst>
          </p:cNvPr>
          <p:cNvCxnSpPr>
            <a:cxnSpLocks/>
          </p:cNvCxnSpPr>
          <p:nvPr/>
        </p:nvCxnSpPr>
        <p:spPr>
          <a:xfrm>
            <a:off x="755780" y="4404049"/>
            <a:ext cx="1442823" cy="129417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67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2D14A0-70BE-4764-B3D0-CAD94317C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0522" y="1130746"/>
            <a:ext cx="9030956" cy="5554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9665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D6981C-6268-4CBA-A387-ABB73D6493B8}"/>
              </a:ext>
            </a:extLst>
          </p:cNvPr>
          <p:cNvSpPr txBox="1"/>
          <p:nvPr/>
        </p:nvSpPr>
        <p:spPr>
          <a:xfrm>
            <a:off x="382554" y="251925"/>
            <a:ext cx="6036907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</a:rPr>
              <a:t>Arizona’s Surface Water Protection Program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4FB95A-67CE-4B3E-B36D-0CE958DA7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767" y="1128899"/>
            <a:ext cx="8416466" cy="54025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2597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9428E1-088D-4DFE-8E47-E01BC3889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6178" y="4589463"/>
            <a:ext cx="9159643" cy="1500187"/>
          </a:xfrm>
        </p:spPr>
        <p:txBody>
          <a:bodyPr/>
          <a:lstStyle/>
          <a:p>
            <a:r>
              <a:rPr lang="en-US" dirty="0"/>
              <a:t>Rosi Sherrill		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602-771-4409	</a:t>
            </a:r>
            <a:r>
              <a:rPr lang="en-US" dirty="0"/>
              <a:t>	</a:t>
            </a:r>
            <a:r>
              <a:rPr lang="en-US" b="1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sherrill.laurie@azdeq.gov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/>
              <a:t>AZPDES Hotline	602-771-1440	</a:t>
            </a:r>
            <a:r>
              <a:rPr lang="en-US" b="1" dirty="0"/>
              <a:t>	</a:t>
            </a:r>
            <a:r>
              <a:rPr lang="en-US" b="1" dirty="0">
                <a:solidFill>
                  <a:srgbClr val="00206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azpdes@azdeq.gov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914DE2-6871-4028-950D-453912DC031F}"/>
              </a:ext>
            </a:extLst>
          </p:cNvPr>
          <p:cNvSpPr txBox="1"/>
          <p:nvPr/>
        </p:nvSpPr>
        <p:spPr>
          <a:xfrm>
            <a:off x="453006" y="1350628"/>
            <a:ext cx="4593758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7200" dirty="0">
                <a:solidFill>
                  <a:srgbClr val="002060"/>
                </a:solidFill>
              </a:rPr>
              <a:t>Questions?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80CDDC-56D7-4FB5-B238-A0A85E72654E}"/>
              </a:ext>
            </a:extLst>
          </p:cNvPr>
          <p:cNvSpPr txBox="1"/>
          <p:nvPr/>
        </p:nvSpPr>
        <p:spPr>
          <a:xfrm>
            <a:off x="3902278" y="3187817"/>
            <a:ext cx="4387442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54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71639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DEQ Pallet">
      <a:dk1>
        <a:srgbClr val="000000"/>
      </a:dk1>
      <a:lt1>
        <a:srgbClr val="FFFFFF"/>
      </a:lt1>
      <a:dk2>
        <a:srgbClr val="2A4E4A"/>
      </a:dk2>
      <a:lt2>
        <a:srgbClr val="FDF6EB"/>
      </a:lt2>
      <a:accent1>
        <a:srgbClr val="C3DBE7"/>
      </a:accent1>
      <a:accent2>
        <a:srgbClr val="F1BA6E"/>
      </a:accent2>
      <a:accent3>
        <a:srgbClr val="C1665E"/>
      </a:accent3>
      <a:accent4>
        <a:srgbClr val="608DA5"/>
      </a:accent4>
      <a:accent5>
        <a:srgbClr val="85B2B1"/>
      </a:accent5>
      <a:accent6>
        <a:srgbClr val="D5BFAC"/>
      </a:accent6>
      <a:hlink>
        <a:srgbClr val="DF936A"/>
      </a:hlink>
      <a:folHlink>
        <a:srgbClr val="C781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-9 ADEQ " id="{BD22F8D9-A357-4948-8646-B146510CEE45}" vid="{69C459E7-B3B9-0344-A54A-8A41532FE56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1146</TotalTime>
  <Words>135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wilson</dc:creator>
  <cp:lastModifiedBy>Rosi Sherrill</cp:lastModifiedBy>
  <cp:revision>90</cp:revision>
  <dcterms:created xsi:type="dcterms:W3CDTF">2022-01-26T21:33:10Z</dcterms:created>
  <dcterms:modified xsi:type="dcterms:W3CDTF">2025-01-24T22:25:35Z</dcterms:modified>
</cp:coreProperties>
</file>